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6858000" cy="9906000" type="A4"/>
  <p:notesSz cx="6858000" cy="9144000"/>
  <p:custDataLst>
    <p:tags r:id="rId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1C1C1C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97" autoAdjust="0"/>
    <p:restoredTop sz="94665" autoAdjust="0"/>
  </p:normalViewPr>
  <p:slideViewPr>
    <p:cSldViewPr>
      <p:cViewPr>
        <p:scale>
          <a:sx n="90" d="100"/>
          <a:sy n="90" d="100"/>
        </p:scale>
        <p:origin x="-1140" y="216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6A04A-A81D-43BB-ABB3-487B1E168393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EBBF-B24C-4A2E-B28F-45F4592F887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2C84F-C456-406F-887A-529BB0B5C76B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FE955-5DFF-4D6B-A0EC-BEB606B0006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3937F-4AE6-4A25-933D-1B01636CCD1E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C35C-3A70-454E-962E-31CE78A000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20551"/>
            <a:ext cx="6172200" cy="576065"/>
          </a:xfrm>
        </p:spPr>
        <p:txBody>
          <a:bodyPr>
            <a:normAutofit/>
          </a:bodyPr>
          <a:lstStyle>
            <a:lvl1pPr algn="l">
              <a:defRPr sz="2400"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568624"/>
            <a:ext cx="6172200" cy="7416824"/>
          </a:xfrm>
        </p:spPr>
        <p:txBody>
          <a:bodyPr/>
          <a:lstStyle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2E5A1-D274-4417-B38E-01F4F17B9FAD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09555-EE7E-4C62-98E7-0BCDA9210E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796F7-FA08-44C4-AED1-7E01A4B797B4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E75E-9ACA-4745-B45C-D0B35C10641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5323B-BD98-4138-9F21-8F3C5DDD4D86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F3B78-1ECB-4A22-96BA-AA4CC50469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E8E50-7EB7-456B-872D-CF14A142608B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8E74D-F2CB-4E4E-8E7C-731C9C98F39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6962-5C09-4F2A-98DF-47ED946211B5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0974E-71B2-4635-8A80-C5CAF008273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2E117-BF90-4E87-B7D6-656A2A81722A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F026F-93C2-4BB9-BC3D-CC0ABF6E9D7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F4F73-BF48-4D39-8D4D-2B4291FAAD78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284F6-0BFC-41C4-814F-3B41A40B94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A6237-DA41-41DF-8E1E-6C9087EC0079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22E20-3778-47E9-8F52-D9FAFEE8F9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96875"/>
            <a:ext cx="61722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311400"/>
            <a:ext cx="6172200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2100"/>
            <a:ext cx="1600200" cy="527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6A4766-996B-47BC-8DB6-FE531DCE6EEC}" type="datetimeFigureOut">
              <a:rPr lang="en-GB"/>
              <a:pPr>
                <a:defRPr/>
              </a:pPr>
              <a:t>07/01/2014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2100"/>
            <a:ext cx="2171700" cy="527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2100"/>
            <a:ext cx="1600200" cy="527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6A7E16-0761-439E-9EBB-1B42C2C3FD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1" name="Picture 8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6858000" cy="992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93" name="Group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359387"/>
              </p:ext>
            </p:extLst>
          </p:nvPr>
        </p:nvGraphicFramePr>
        <p:xfrm>
          <a:off x="188913" y="1064568"/>
          <a:ext cx="6425614" cy="7012383"/>
        </p:xfrm>
        <a:graphic>
          <a:graphicData uri="http://schemas.openxmlformats.org/drawingml/2006/table">
            <a:tbl>
              <a:tblPr/>
              <a:tblGrid>
                <a:gridCol w="719807"/>
                <a:gridCol w="3060030"/>
                <a:gridCol w="324346"/>
                <a:gridCol w="2321431"/>
              </a:tblGrid>
              <a:tr h="22582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Time</a:t>
                      </a:r>
                      <a:endParaRPr kumimoji="0" lang="en-GB" sz="12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Session</a:t>
                      </a:r>
                      <a:endParaRPr kumimoji="0" lang="en-GB" sz="12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	</a:t>
                      </a:r>
                      <a:endParaRPr kumimoji="0" lang="en-US" sz="12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688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08.45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Registration </a:t>
                      </a:r>
                      <a:r>
                        <a:rPr kumimoji="0" lang="en-GB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(Doors close at 09.00 hours)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88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09.00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Welcome &amp; Introduction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09.15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Executive Welcome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09.45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GOSH values, patient safety culture &amp; human factors at GOSH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10.30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Break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10.50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Navigating GOSH Web, GOLD, online learning, Citrix, </a:t>
                      </a:r>
                      <a:r>
                        <a:rPr kumimoji="0" lang="en-GB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Datix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, CARPS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11.10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Safeguarding Children Overview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644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11.15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Fire Safety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11.45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Unions at GOSH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11.55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Information Governance: ‘Danny’s Day’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12.10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Reflections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12.15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Consent &amp; Parental Responsibility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6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13.00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Lunch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Tea and cake in the Chapel</a:t>
                      </a:r>
                      <a:endParaRPr kumimoji="0" lang="en-GB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91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13.45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Role of CSP and ICON Service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u="sng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19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14.00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Infection Prevention and Control Level 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14.20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End of Life Care at GOSH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15.00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+mn-ea"/>
                          <a:cs typeface="+mn-cs"/>
                        </a:rPr>
                        <a:t>Blood Components &amp; Blood Transfusion</a:t>
                      </a:r>
                      <a:endParaRPr kumimoji="0" lang="en-GB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15.30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Break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15.45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Medicines Management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16.15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Overview of IV Therapy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63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CLOSE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64" name="Rectangle 71"/>
          <p:cNvSpPr>
            <a:spLocks noChangeArrowheads="1"/>
          </p:cNvSpPr>
          <p:nvPr/>
        </p:nvSpPr>
        <p:spPr bwMode="auto">
          <a:xfrm>
            <a:off x="288925" y="730250"/>
            <a:ext cx="63087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00" b="1" dirty="0">
              <a:solidFill>
                <a:srgbClr val="1DA29F"/>
              </a:solidFill>
              <a:latin typeface="Calibri" pitchFamily="34" charset="0"/>
            </a:endParaRPr>
          </a:p>
          <a:p>
            <a:endParaRPr lang="en-US" sz="200" b="1" dirty="0">
              <a:solidFill>
                <a:srgbClr val="1DA29F"/>
              </a:solidFill>
              <a:latin typeface="Calibri" pitchFamily="34" charset="0"/>
            </a:endParaRPr>
          </a:p>
          <a:p>
            <a:r>
              <a:rPr lang="en-US" sz="1200" b="1" u="sng" dirty="0" smtClean="0">
                <a:solidFill>
                  <a:srgbClr val="1C1C1C"/>
                </a:solidFill>
                <a:latin typeface="Calibri" pitchFamily="34" charset="0"/>
              </a:rPr>
              <a:t>CLINICAL INDUCTION 2014 - DAY </a:t>
            </a:r>
            <a:r>
              <a:rPr lang="en-US" sz="1200" b="1" u="sng" dirty="0">
                <a:solidFill>
                  <a:srgbClr val="1C1C1C"/>
                </a:solidFill>
                <a:latin typeface="Calibri" pitchFamily="34" charset="0"/>
              </a:rPr>
              <a:t>1: </a:t>
            </a:r>
            <a:r>
              <a:rPr lang="en-US" sz="1200" b="1" u="sng" dirty="0" smtClean="0">
                <a:solidFill>
                  <a:srgbClr val="1C1C1C"/>
                </a:solidFill>
                <a:latin typeface="Calibri" pitchFamily="34" charset="0"/>
              </a:rPr>
              <a:t>Monday</a:t>
            </a:r>
            <a:endParaRPr lang="en-GB" sz="1200" b="1" u="sng" dirty="0">
              <a:solidFill>
                <a:srgbClr val="1C1C1C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41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93" name="Group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912511"/>
              </p:ext>
            </p:extLst>
          </p:nvPr>
        </p:nvGraphicFramePr>
        <p:xfrm>
          <a:off x="188913" y="1016068"/>
          <a:ext cx="6192415" cy="7431456"/>
        </p:xfrm>
        <a:graphic>
          <a:graphicData uri="http://schemas.openxmlformats.org/drawingml/2006/table">
            <a:tbl>
              <a:tblPr/>
              <a:tblGrid>
                <a:gridCol w="575791"/>
                <a:gridCol w="3024336"/>
                <a:gridCol w="2592288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Time</a:t>
                      </a:r>
                      <a:endParaRPr kumimoji="0" lang="en-GB" sz="12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Session</a:t>
                      </a:r>
                      <a:endParaRPr kumimoji="0" lang="en-GB" sz="12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	</a:t>
                      </a:r>
                      <a:endParaRPr kumimoji="0" lang="en-US" sz="12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244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08.45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Registration</a:t>
                      </a:r>
                      <a:endParaRPr kumimoji="0" lang="en-GB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09.00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Dietetics and Nutrition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09.30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Parenteral Nutrition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10.00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Enteral Nutrition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10.15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Pressure Area Care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10.45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BREAK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644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Group A- Clinical Patient Handlers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="0" i="1" u="none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11.00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IV Medical Devices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12.30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Blood Glucose</a:t>
                      </a:r>
                      <a:r>
                        <a:rPr lang="en-US" sz="1200" b="1" baseline="0" dirty="0" smtClean="0"/>
                        <a:t> Measurement</a:t>
                      </a:r>
                    </a:p>
                    <a:p>
                      <a:r>
                        <a:rPr lang="en-US" sz="1200" b="1" baseline="0" dirty="0" smtClean="0"/>
                        <a:t>&amp; </a:t>
                      </a:r>
                      <a:r>
                        <a:rPr lang="en-US" sz="1200" b="1" baseline="0" dirty="0" err="1" smtClean="0"/>
                        <a:t>Urinalyser</a:t>
                      </a:r>
                      <a:endParaRPr lang="en-US" sz="1200" b="1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13.00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42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13.30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LUNCH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1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6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14.00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General Medical Devices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GB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91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14.30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91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15.00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BREAK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19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15.10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Resus</a:t>
                      </a: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 Patient Handlers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16.00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16.10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16.30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17.10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CLOSE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64" name="Rectangle 71"/>
          <p:cNvSpPr>
            <a:spLocks noChangeArrowheads="1"/>
          </p:cNvSpPr>
          <p:nvPr/>
        </p:nvSpPr>
        <p:spPr bwMode="auto">
          <a:xfrm>
            <a:off x="288925" y="730250"/>
            <a:ext cx="63087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00" b="1" dirty="0">
              <a:solidFill>
                <a:srgbClr val="1DA29F"/>
              </a:solidFill>
              <a:latin typeface="Calibri" pitchFamily="34" charset="0"/>
            </a:endParaRPr>
          </a:p>
          <a:p>
            <a:endParaRPr lang="en-US" sz="200" b="1" dirty="0">
              <a:solidFill>
                <a:srgbClr val="1DA29F"/>
              </a:solidFill>
              <a:latin typeface="Calibri" pitchFamily="34" charset="0"/>
            </a:endParaRPr>
          </a:p>
          <a:p>
            <a:r>
              <a:rPr lang="en-US" sz="1200" b="1" u="sng" dirty="0" smtClean="0">
                <a:solidFill>
                  <a:srgbClr val="1C1C1C"/>
                </a:solidFill>
                <a:latin typeface="Calibri" pitchFamily="34" charset="0"/>
              </a:rPr>
              <a:t>CLINICAL INDUCTION 2014 - DAY 2: Tuesday</a:t>
            </a:r>
            <a:endParaRPr lang="en-GB" sz="1200" b="1" u="sng" dirty="0">
              <a:solidFill>
                <a:srgbClr val="1C1C1C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95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93" name="Group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041179"/>
              </p:ext>
            </p:extLst>
          </p:nvPr>
        </p:nvGraphicFramePr>
        <p:xfrm>
          <a:off x="188913" y="1016068"/>
          <a:ext cx="6425614" cy="6130327"/>
        </p:xfrm>
        <a:graphic>
          <a:graphicData uri="http://schemas.openxmlformats.org/drawingml/2006/table">
            <a:tbl>
              <a:tblPr/>
              <a:tblGrid>
                <a:gridCol w="736600"/>
                <a:gridCol w="3043237"/>
                <a:gridCol w="2645777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Time</a:t>
                      </a:r>
                      <a:endParaRPr kumimoji="0" lang="en-GB" sz="12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Session</a:t>
                      </a:r>
                      <a:endParaRPr kumimoji="0" lang="en-GB" sz="12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	</a:t>
                      </a:r>
                      <a:endParaRPr kumimoji="0" lang="en-US" sz="12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Group A- Clinical Patient Handlers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="1" u="sng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159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08.45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Registration </a:t>
                      </a:r>
                      <a:r>
                        <a:rPr kumimoji="0" lang="en-GB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(Doors close at 09.00 hours)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09.00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Moving &amp; Handling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8959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12.30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LUNCH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13.15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Pain Pump Training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16.45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Calibri" pitchFamily="34" charset="0"/>
                        </a:rPr>
                        <a:t> CLOSE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2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304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1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6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GB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91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dirty="0" smtClean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19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200" b="1" dirty="0"/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64" name="Rectangle 71"/>
          <p:cNvSpPr>
            <a:spLocks noChangeArrowheads="1"/>
          </p:cNvSpPr>
          <p:nvPr/>
        </p:nvSpPr>
        <p:spPr bwMode="auto">
          <a:xfrm>
            <a:off x="288925" y="730250"/>
            <a:ext cx="63087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00" b="1" dirty="0">
              <a:solidFill>
                <a:srgbClr val="1DA29F"/>
              </a:solidFill>
              <a:latin typeface="Calibri" pitchFamily="34" charset="0"/>
            </a:endParaRPr>
          </a:p>
          <a:p>
            <a:endParaRPr lang="en-US" sz="200" b="1" dirty="0">
              <a:solidFill>
                <a:srgbClr val="1DA29F"/>
              </a:solidFill>
              <a:latin typeface="Calibri" pitchFamily="34" charset="0"/>
            </a:endParaRPr>
          </a:p>
          <a:p>
            <a:r>
              <a:rPr lang="en-US" sz="1200" b="1" u="sng" dirty="0" smtClean="0">
                <a:solidFill>
                  <a:srgbClr val="1C1C1C"/>
                </a:solidFill>
                <a:latin typeface="Calibri" pitchFamily="34" charset="0"/>
              </a:rPr>
              <a:t>CLINICAL INDUCTION  2014 - DAY 3: Wednesday</a:t>
            </a:r>
            <a:endParaRPr lang="en-GB" sz="1200" b="1" u="sng" dirty="0">
              <a:solidFill>
                <a:srgbClr val="1C1C1C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30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227</Words>
  <Application>Microsoft Office PowerPoint</Application>
  <PresentationFormat>A4 Paper (210x297 mm)</PresentationFormat>
  <Paragraphs>105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Great Ormond Street Hospital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Helen Drennan</cp:lastModifiedBy>
  <cp:revision>63</cp:revision>
  <cp:lastPrinted>2012-06-14T16:05:09Z</cp:lastPrinted>
  <dcterms:created xsi:type="dcterms:W3CDTF">2012-06-14T15:50:48Z</dcterms:created>
  <dcterms:modified xsi:type="dcterms:W3CDTF">2014-01-07T10:26:18Z</dcterms:modified>
</cp:coreProperties>
</file>